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1"/>
    <p:restoredTop sz="79812"/>
  </p:normalViewPr>
  <p:slideViewPr>
    <p:cSldViewPr snapToGrid="0">
      <p:cViewPr varScale="1">
        <p:scale>
          <a:sx n="102" d="100"/>
          <a:sy n="102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3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89209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27.03.2025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13.mov"/><Relationship Id="rId7" Type="http://schemas.openxmlformats.org/officeDocument/2006/relationships/image" Target="../media/image34.png"/><Relationship Id="rId2" Type="http://schemas.openxmlformats.org/officeDocument/2006/relationships/video" Target="../media/media12.mov"/><Relationship Id="rId1" Type="http://schemas.microsoft.com/office/2007/relationships/media" Target="../media/media12.mov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ov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ov"/><Relationship Id="rId1" Type="http://schemas.microsoft.com/office/2007/relationships/media" Target="../media/media14.mo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0.png"/><Relationship Id="rId2" Type="http://schemas.openxmlformats.org/officeDocument/2006/relationships/video" Target="../media/media15.mov"/><Relationship Id="rId1" Type="http://schemas.microsoft.com/office/2007/relationships/media" Target="../media/media15.mov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video" Target="../media/media16.mov"/><Relationship Id="rId1" Type="http://schemas.microsoft.com/office/2007/relationships/media" Target="../media/media16.mov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7.mov"/><Relationship Id="rId1" Type="http://schemas.microsoft.com/office/2007/relationships/media" Target="../media/media17.mov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9.mov"/><Relationship Id="rId7" Type="http://schemas.openxmlformats.org/officeDocument/2006/relationships/image" Target="../media/image56.png"/><Relationship Id="rId2" Type="http://schemas.openxmlformats.org/officeDocument/2006/relationships/video" Target="../media/media18.mov"/><Relationship Id="rId1" Type="http://schemas.microsoft.com/office/2007/relationships/media" Target="../media/media18.mov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9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ov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o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5.png"/><Relationship Id="rId3" Type="http://schemas.microsoft.com/office/2007/relationships/media" Target="../media/media5.mov"/><Relationship Id="rId7" Type="http://schemas.microsoft.com/office/2007/relationships/media" Target="../media/media7.mov"/><Relationship Id="rId12" Type="http://schemas.openxmlformats.org/officeDocument/2006/relationships/video" Target="../media/media9.mov"/><Relationship Id="rId17" Type="http://schemas.openxmlformats.org/officeDocument/2006/relationships/image" Target="../media/image14.png"/><Relationship Id="rId2" Type="http://schemas.openxmlformats.org/officeDocument/2006/relationships/video" Target="../media/media4.mov"/><Relationship Id="rId16" Type="http://schemas.openxmlformats.org/officeDocument/2006/relationships/image" Target="../media/image13.png"/><Relationship Id="rId20" Type="http://schemas.openxmlformats.org/officeDocument/2006/relationships/image" Target="../media/image1.png"/><Relationship Id="rId1" Type="http://schemas.microsoft.com/office/2007/relationships/media" Target="../media/media4.mov"/><Relationship Id="rId6" Type="http://schemas.openxmlformats.org/officeDocument/2006/relationships/video" Target="../media/media6.mov"/><Relationship Id="rId11" Type="http://schemas.microsoft.com/office/2007/relationships/media" Target="../media/media9.mov"/><Relationship Id="rId5" Type="http://schemas.microsoft.com/office/2007/relationships/media" Target="../media/media6.mov"/><Relationship Id="rId15" Type="http://schemas.openxmlformats.org/officeDocument/2006/relationships/image" Target="../media/image12.png"/><Relationship Id="rId10" Type="http://schemas.openxmlformats.org/officeDocument/2006/relationships/video" Target="../media/media8.mov"/><Relationship Id="rId19" Type="http://schemas.openxmlformats.org/officeDocument/2006/relationships/image" Target="../media/image16.png"/><Relationship Id="rId4" Type="http://schemas.openxmlformats.org/officeDocument/2006/relationships/video" Target="../media/media5.mov"/><Relationship Id="rId9" Type="http://schemas.microsoft.com/office/2007/relationships/media" Target="../media/media8.mov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634" y="769651"/>
            <a:ext cx="6162819" cy="3566160"/>
          </a:xfrm>
        </p:spPr>
        <p:txBody>
          <a:bodyPr anchor="b"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3200" dirty="0"/>
              <a:t>تحلیل داده های </a:t>
            </a:r>
            <a:r>
              <a:rPr lang="fa-IR" sz="3200" dirty="0" err="1"/>
              <a:t>اسپاتیفای</a:t>
            </a:r>
            <a:r>
              <a:rPr lang="fa-IR" sz="3200" dirty="0"/>
              <a:t> : خلاصه فصل ۳</a:t>
            </a:r>
            <a:endParaRPr lang="en-EE" sz="32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سوم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726911" y="6293543"/>
            <a:ext cx="239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پیش بینی با احتمال</a:t>
            </a:r>
            <a:endParaRPr lang="en-GB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91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Predicting with Probability</a:t>
            </a:r>
            <a:endParaRPr lang="en-GB" b="1" i="0" dirty="0">
              <a:effectLst/>
              <a:latin typeface="CoFo Brilliant"/>
            </a:endParaRPr>
          </a:p>
          <a:p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23" y="-564721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3-06 at 11.13.40">
            <a:hlinkClick r:id="" action="ppaction://media"/>
            <a:extLst>
              <a:ext uri="{FF2B5EF4-FFF2-40B4-BE49-F238E27FC236}">
                <a16:creationId xmlns:a16="http://schemas.microsoft.com/office/drawing/2014/main" id="{DBFFDCD0-8B68-EB6D-7D29-10549AD8C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1753" y="1468971"/>
            <a:ext cx="6655242" cy="42593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498BA70A-10AD-248D-B59C-872BC16CA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524" y="-1012546"/>
            <a:ext cx="5545727" cy="554572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2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C6A4DDC-3049-4FEA-B9FF-CBCF8B27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509" y="548417"/>
            <a:ext cx="7491158" cy="5761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7BCB2CF-F2CE-43B5-93CB-386479577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548418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5" name="Picture 4" descr="A screenshot of a music playlist&#10;&#10;AI-generated content may be incorrect.">
            <a:extLst>
              <a:ext uri="{FF2B5EF4-FFF2-40B4-BE49-F238E27FC236}">
                <a16:creationId xmlns:a16="http://schemas.microsoft.com/office/drawing/2014/main" id="{8C7DE968-BB8B-B1C4-4F3E-F52BBCBC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8" y="793630"/>
            <a:ext cx="7323826" cy="53667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9304F48-56EF-CD2C-B013-C875604EC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4213" y="548416"/>
            <a:ext cx="3682277" cy="184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C68A941-4039-4496-9008-274182DF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2529926"/>
            <a:ext cx="3704425" cy="182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EE987512-6B50-3612-A1C2-494695B05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765" y="3517546"/>
            <a:ext cx="3845701" cy="3845701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78B897E-FBB2-4D71-AA1C-3C4DA4A2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214" y="4441273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671546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3-06 at 22.50.56">
            <a:hlinkClick r:id="" action="ppaction://media"/>
            <a:extLst>
              <a:ext uri="{FF2B5EF4-FFF2-40B4-BE49-F238E27FC236}">
                <a16:creationId xmlns:a16="http://schemas.microsoft.com/office/drawing/2014/main" id="{94ACCFD8-56F2-BA0E-DC11-B3DEAAD37A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470" y="435837"/>
            <a:ext cx="6248400" cy="5511800"/>
          </a:xfrm>
          <a:prstGeom prst="rect">
            <a:avLst/>
          </a:prstGeom>
        </p:spPr>
      </p:pic>
      <p:pic>
        <p:nvPicPr>
          <p:cNvPr id="7" name="Screen Recording 2025-03-06 at 22.55.08">
            <a:hlinkClick r:id="" action="ppaction://media"/>
            <a:extLst>
              <a:ext uri="{FF2B5EF4-FFF2-40B4-BE49-F238E27FC236}">
                <a16:creationId xmlns:a16="http://schemas.microsoft.com/office/drawing/2014/main" id="{DC93C0E1-433E-E964-5FAB-D2F5EC7905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5469" y="435837"/>
            <a:ext cx="6248401" cy="6096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BA078-011D-D32D-23FA-6E42CFE16BEC}"/>
              </a:ext>
            </a:extLst>
          </p:cNvPr>
          <p:cNvSpPr txBox="1"/>
          <p:nvPr/>
        </p:nvSpPr>
        <p:spPr>
          <a:xfrm>
            <a:off x="7172002" y="719937"/>
            <a:ext cx="4837611" cy="88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/>
              <a:t>اگر ۳۲۳۶ پلی لیست داشته باشیم احتمال اضافه شدن محبوبترین آهنگ چقدر است؟</a:t>
            </a:r>
            <a:endParaRPr lang="en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D4CCBA-DC90-2FE2-16CF-D175003743B4}"/>
                  </a:ext>
                </a:extLst>
              </p:cNvPr>
              <p:cNvSpPr txBox="1"/>
              <p:nvPr/>
            </p:nvSpPr>
            <p:spPr>
              <a:xfrm>
                <a:off x="7718285" y="1510801"/>
                <a:ext cx="1335622" cy="482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196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3236</m:t>
                        </m:r>
                      </m:den>
                    </m:f>
                  </m:oMath>
                </a14:m>
                <a:r>
                  <a:rPr lang="en-EE" sz="1200" dirty="0"/>
                  <a:t> </a:t>
                </a:r>
                <a:r>
                  <a:rPr lang="en-EE" dirty="0"/>
                  <a:t>= 0.06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D4CCBA-DC90-2FE2-16CF-D17500374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285" y="1510801"/>
                <a:ext cx="1335622" cy="482696"/>
              </a:xfrm>
              <a:prstGeom prst="rect">
                <a:avLst/>
              </a:prstGeom>
              <a:blipFill>
                <a:blip r:embed="rId8"/>
                <a:stretch>
                  <a:fillRect r="-3774" b="-5263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496180B5-4714-EF58-28EE-1C42CBCD04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3907" y="3914361"/>
            <a:ext cx="3845701" cy="384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5CC6F4-55EC-D63C-C679-7AB179996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286" y="943139"/>
            <a:ext cx="5192217" cy="259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5-03-06 at 23.14.03">
            <a:hlinkClick r:id="" action="ppaction://media"/>
            <a:extLst>
              <a:ext uri="{FF2B5EF4-FFF2-40B4-BE49-F238E27FC236}">
                <a16:creationId xmlns:a16="http://schemas.microsoft.com/office/drawing/2014/main" id="{BD4273BE-43B3-84A3-5E9D-73280B87F3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9347" y="1100816"/>
            <a:ext cx="5247367" cy="4656367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C7B21B70-80BC-DA43-611F-E4937F57B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7" y="3408205"/>
            <a:ext cx="3531439" cy="35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hild's mind&#10;&#10;AI-generated content may be incorrect.">
            <a:extLst>
              <a:ext uri="{FF2B5EF4-FFF2-40B4-BE49-F238E27FC236}">
                <a16:creationId xmlns:a16="http://schemas.microsoft.com/office/drawing/2014/main" id="{CF720684-3627-F838-67F1-8FFD64FDD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493" y="1073695"/>
            <a:ext cx="3340100" cy="3378200"/>
          </a:xfrm>
          <a:prstGeom prst="rect">
            <a:avLst/>
          </a:prstGeom>
        </p:spPr>
      </p:pic>
      <p:pic>
        <p:nvPicPr>
          <p:cNvPr id="6" name="Screen Recording 2025-03-07 at 00.05.35">
            <a:hlinkClick r:id="" action="ppaction://media"/>
            <a:extLst>
              <a:ext uri="{FF2B5EF4-FFF2-40B4-BE49-F238E27FC236}">
                <a16:creationId xmlns:a16="http://schemas.microsoft.com/office/drawing/2014/main" id="{E68AECA1-FB3C-9BF6-BB01-6117EF320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838" y="373063"/>
            <a:ext cx="6858000" cy="4445000"/>
          </a:xfrm>
          <a:prstGeom prst="rect">
            <a:avLst/>
          </a:prstGeom>
        </p:spPr>
      </p:pic>
      <p:pic>
        <p:nvPicPr>
          <p:cNvPr id="25" name="Picture 24" descr="A diagram of a child's mind&#10;&#10;AI-generated content may be incorrect.">
            <a:extLst>
              <a:ext uri="{FF2B5EF4-FFF2-40B4-BE49-F238E27FC236}">
                <a16:creationId xmlns:a16="http://schemas.microsoft.com/office/drawing/2014/main" id="{E71367AA-E3B2-0C45-0A00-003E51DF0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209" y="416697"/>
            <a:ext cx="1651907" cy="16643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01450A-4B94-F885-B5FD-10B1CD16CC8C}"/>
              </a:ext>
            </a:extLst>
          </p:cNvPr>
          <p:cNvSpPr txBox="1"/>
          <p:nvPr/>
        </p:nvSpPr>
        <p:spPr>
          <a:xfrm>
            <a:off x="7441132" y="2474893"/>
            <a:ext cx="4437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/>
              <a:t>احتمال اینکه کاربر آهنگ</a:t>
            </a:r>
            <a:r>
              <a:rPr lang="en-US" sz="1400" dirty="0"/>
              <a:t> </a:t>
            </a:r>
            <a:r>
              <a:rPr lang="en-GB" sz="1400" dirty="0"/>
              <a:t>Paradise City  </a:t>
            </a:r>
            <a:r>
              <a:rPr lang="fa-IR" sz="1400" dirty="0"/>
              <a:t>را اضافه کند چقدر است، با توجه به اینکه او آهنگ</a:t>
            </a:r>
            <a:r>
              <a:rPr lang="en-US" sz="1400" dirty="0"/>
              <a:t> </a:t>
            </a:r>
            <a:r>
              <a:rPr lang="en-GB" sz="1400" dirty="0"/>
              <a:t>Sweet Child O' Mine  </a:t>
            </a:r>
            <a:r>
              <a:rPr lang="fa-IR" sz="1400" dirty="0"/>
              <a:t>را پذیرفته و این آهنگ در ۱۹۶ لیست پخش وجود دارد؟</a:t>
            </a:r>
          </a:p>
          <a:p>
            <a:pPr algn="r" rtl="1"/>
            <a:endParaRPr lang="en-E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44B8F6-4455-7373-832C-04BFE1C644AB}"/>
                  </a:ext>
                </a:extLst>
              </p:cNvPr>
              <p:cNvSpPr txBox="1"/>
              <p:nvPr/>
            </p:nvSpPr>
            <p:spPr>
              <a:xfrm>
                <a:off x="7946158" y="3086957"/>
                <a:ext cx="1208985" cy="48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116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196</m:t>
                        </m:r>
                      </m:den>
                    </m:f>
                  </m:oMath>
                </a14:m>
                <a:r>
                  <a:rPr lang="en-EE" sz="1200" dirty="0"/>
                  <a:t> </a:t>
                </a:r>
                <a:r>
                  <a:rPr lang="en-EE" dirty="0"/>
                  <a:t>= 59%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44B8F6-4455-7373-832C-04BFE1C64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158" y="3086957"/>
                <a:ext cx="1208985" cy="482568"/>
              </a:xfrm>
              <a:prstGeom prst="rect">
                <a:avLst/>
              </a:prstGeom>
              <a:blipFill>
                <a:blip r:embed="rId7"/>
                <a:stretch>
                  <a:fillRect r="-3125" b="-2500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692F46F-481E-90F3-4481-E33923226D9F}"/>
              </a:ext>
            </a:extLst>
          </p:cNvPr>
          <p:cNvSpPr txBox="1"/>
          <p:nvPr/>
        </p:nvSpPr>
        <p:spPr>
          <a:xfrm>
            <a:off x="7441132" y="3822868"/>
            <a:ext cx="4644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/>
              <a:t>احتمال اینکه کاربر آهنگ</a:t>
            </a:r>
            <a:r>
              <a:rPr lang="en-US" sz="1400" dirty="0"/>
              <a:t> </a:t>
            </a:r>
            <a:r>
              <a:rPr lang="en-GB" sz="1400" dirty="0"/>
              <a:t>Paradise City  </a:t>
            </a:r>
            <a:r>
              <a:rPr lang="fa-IR" sz="1400" dirty="0"/>
              <a:t>را رد کند، با توجه به اینکه آهنگ</a:t>
            </a:r>
            <a:r>
              <a:rPr lang="en-US" sz="1400" dirty="0"/>
              <a:t> </a:t>
            </a:r>
            <a:r>
              <a:rPr lang="en-GB" sz="1400" dirty="0"/>
              <a:t>Sweet Child O' Mine </a:t>
            </a:r>
            <a:r>
              <a:rPr lang="fa-IR" sz="1400" dirty="0"/>
              <a:t>را انتخاب کرده است، چقدر است؟</a:t>
            </a:r>
          </a:p>
          <a:p>
            <a:pPr algn="r" rtl="1"/>
            <a:endParaRPr lang="en-EE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BB6B88-4120-3667-6752-36C90A1EE1CB}"/>
              </a:ext>
            </a:extLst>
          </p:cNvPr>
          <p:cNvSpPr txBox="1"/>
          <p:nvPr/>
        </p:nvSpPr>
        <p:spPr>
          <a:xfrm>
            <a:off x="7897923" y="437686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41%</a:t>
            </a:r>
          </a:p>
        </p:txBody>
      </p:sp>
      <p:pic>
        <p:nvPicPr>
          <p:cNvPr id="33" name="Picture 32" descr="A diagram of a child's mind&#10;&#10;AI-generated content may be incorrect.">
            <a:extLst>
              <a:ext uri="{FF2B5EF4-FFF2-40B4-BE49-F238E27FC236}">
                <a16:creationId xmlns:a16="http://schemas.microsoft.com/office/drawing/2014/main" id="{FBEDBFB8-AF56-4723-479A-CDB9D1264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0209" y="416697"/>
            <a:ext cx="1621338" cy="1664328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42B27D64-AC75-AC6B-DA2B-C56C3CBE3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1429" y="4814875"/>
            <a:ext cx="2804662" cy="28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7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hild's mind&#10;&#10;AI-generated content may be incorrect.">
            <a:extLst>
              <a:ext uri="{FF2B5EF4-FFF2-40B4-BE49-F238E27FC236}">
                <a16:creationId xmlns:a16="http://schemas.microsoft.com/office/drawing/2014/main" id="{5E1BA31C-DB78-4C83-F395-6E7A5621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635" y="3429000"/>
            <a:ext cx="2866339" cy="2921040"/>
          </a:xfrm>
          <a:prstGeom prst="rect">
            <a:avLst/>
          </a:prstGeom>
        </p:spPr>
      </p:pic>
      <p:pic>
        <p:nvPicPr>
          <p:cNvPr id="7" name="Picture 6" descr="A screenshot of a music score&#10;&#10;AI-generated content may be incorrect.">
            <a:extLst>
              <a:ext uri="{FF2B5EF4-FFF2-40B4-BE49-F238E27FC236}">
                <a16:creationId xmlns:a16="http://schemas.microsoft.com/office/drawing/2014/main" id="{410DB284-BC3D-429B-4B17-A6865F017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27" y="552450"/>
            <a:ext cx="4965699" cy="3751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B9FEB-4F66-C660-C820-26DFB8DD1751}"/>
              </a:ext>
            </a:extLst>
          </p:cNvPr>
          <p:cNvSpPr txBox="1"/>
          <p:nvPr/>
        </p:nvSpPr>
        <p:spPr>
          <a:xfrm>
            <a:off x="5740953" y="1079500"/>
            <a:ext cx="6298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600" dirty="0" err="1"/>
              <a:t>محبوب‌ترین</a:t>
            </a:r>
            <a:r>
              <a:rPr lang="fa-IR" sz="1600" dirty="0"/>
              <a:t> آهنگ در ۳۰۴۰ لیست که آهنگ </a:t>
            </a:r>
            <a:r>
              <a:rPr lang="en-GB" sz="1600" dirty="0"/>
              <a:t>Sweet Child O' Mine</a:t>
            </a:r>
            <a:r>
              <a:rPr lang="fa-IR" sz="1600" dirty="0"/>
              <a:t> در آنها وجود ندارد</a:t>
            </a:r>
            <a:endParaRPr lang="en-EE" sz="16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114E6E3-2CD2-69AC-EB6F-F8A0FADB279A}"/>
              </a:ext>
            </a:extLst>
          </p:cNvPr>
          <p:cNvSpPr/>
          <p:nvPr/>
        </p:nvSpPr>
        <p:spPr>
          <a:xfrm>
            <a:off x="4954875" y="1079500"/>
            <a:ext cx="786077" cy="3385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5192-80C9-0F7B-A1AA-F9FBB9E5CED8}"/>
              </a:ext>
            </a:extLst>
          </p:cNvPr>
          <p:cNvSpPr txBox="1"/>
          <p:nvPr/>
        </p:nvSpPr>
        <p:spPr>
          <a:xfrm>
            <a:off x="5605726" y="1972161"/>
            <a:ext cx="629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احتمال اینکه در این </a:t>
            </a:r>
            <a:r>
              <a:rPr lang="fa-IR" dirty="0" err="1"/>
              <a:t>سناریو</a:t>
            </a:r>
            <a:r>
              <a:rPr lang="fa-IR" dirty="0"/>
              <a:t> آهنگ </a:t>
            </a:r>
            <a:r>
              <a:rPr lang="en-GB" b="1" dirty="0"/>
              <a:t>Smells Like Teen Spirit</a:t>
            </a:r>
            <a:r>
              <a:rPr lang="fa-IR" b="1" dirty="0"/>
              <a:t> </a:t>
            </a:r>
            <a:r>
              <a:rPr lang="en-GB" dirty="0"/>
              <a:t> </a:t>
            </a:r>
            <a:r>
              <a:rPr lang="fa-IR" dirty="0"/>
              <a:t>را انتخاب کند، چقدر است؟</a:t>
            </a:r>
            <a:endParaRPr lang="en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567EF-75E2-DA46-11B6-A027A35A50C8}"/>
                  </a:ext>
                </a:extLst>
              </p:cNvPr>
              <p:cNvSpPr txBox="1"/>
              <p:nvPr/>
            </p:nvSpPr>
            <p:spPr>
              <a:xfrm>
                <a:off x="8957635" y="2541178"/>
                <a:ext cx="1213794" cy="482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76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3040</m:t>
                        </m:r>
                      </m:den>
                    </m:f>
                  </m:oMath>
                </a14:m>
                <a:r>
                  <a:rPr lang="en-EE" sz="1200" dirty="0"/>
                  <a:t> </a:t>
                </a:r>
                <a:r>
                  <a:rPr lang="en-EE" dirty="0"/>
                  <a:t>= 3%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567EF-75E2-DA46-11B6-A027A35A5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635" y="2541178"/>
                <a:ext cx="1213794" cy="482568"/>
              </a:xfrm>
              <a:prstGeom prst="rect">
                <a:avLst/>
              </a:prstGeom>
              <a:blipFill>
                <a:blip r:embed="rId4"/>
                <a:stretch>
                  <a:fillRect r="-3093" b="-5128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diagram of a child's life&#10;&#10;AI-generated content may be incorrect.">
            <a:extLst>
              <a:ext uri="{FF2B5EF4-FFF2-40B4-BE49-F238E27FC236}">
                <a16:creationId xmlns:a16="http://schemas.microsoft.com/office/drawing/2014/main" id="{61BF95B9-4438-F0FA-25DC-D2F52DCB4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040" y="3429000"/>
            <a:ext cx="2909933" cy="29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22606C-0DF8-A438-FAA8-317A05ED4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6400"/>
            <a:ext cx="56388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5-03-08 at 22.33.59">
            <a:hlinkClick r:id="" action="ppaction://media"/>
            <a:extLst>
              <a:ext uri="{FF2B5EF4-FFF2-40B4-BE49-F238E27FC236}">
                <a16:creationId xmlns:a16="http://schemas.microsoft.com/office/drawing/2014/main" id="{7D3CAC80-C721-8798-3B09-F387CB8B4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7622" y="406400"/>
            <a:ext cx="3907630" cy="34773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6A7EE0-879D-227B-17CC-4442E91AAEF3}"/>
              </a:ext>
            </a:extLst>
          </p:cNvPr>
          <p:cNvSpPr txBox="1"/>
          <p:nvPr/>
        </p:nvSpPr>
        <p:spPr>
          <a:xfrm>
            <a:off x="212833" y="4257176"/>
            <a:ext cx="2964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​ </a:t>
            </a:r>
            <a:r>
              <a:rPr lang="en-GB" sz="2800" dirty="0"/>
              <a:t>P</a:t>
            </a:r>
            <a:r>
              <a:rPr lang="en-GB" dirty="0"/>
              <a:t>(1</a:t>
            </a:r>
            <a:r>
              <a:rPr lang="en-GB" baseline="30000" dirty="0"/>
              <a:t>st</a:t>
            </a:r>
            <a:r>
              <a:rPr lang="en-GB" dirty="0"/>
              <a:t> taken and 2</a:t>
            </a:r>
            <a:r>
              <a:rPr lang="en-GB" baseline="30000" dirty="0"/>
              <a:t>nd </a:t>
            </a:r>
            <a:r>
              <a:rPr lang="en-GB" dirty="0"/>
              <a:t>taken) = </a:t>
            </a:r>
            <a:endParaRPr lang="en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05E83-4260-5C25-532A-FC70A5C823BB}"/>
              </a:ext>
            </a:extLst>
          </p:cNvPr>
          <p:cNvSpPr txBox="1"/>
          <p:nvPr/>
        </p:nvSpPr>
        <p:spPr>
          <a:xfrm>
            <a:off x="287627" y="3872994"/>
            <a:ext cx="192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P(1</a:t>
            </a:r>
            <a:r>
              <a:rPr lang="en-GB" baseline="30000" dirty="0"/>
              <a:t>st</a:t>
            </a:r>
            <a:r>
              <a:rPr lang="en-GB" dirty="0"/>
              <a:t> taken)=0.06</a:t>
            </a:r>
            <a:endParaRPr lang="en-EE" dirty="0"/>
          </a:p>
        </p:txBody>
      </p:sp>
      <p:pic>
        <p:nvPicPr>
          <p:cNvPr id="7" name="Picture 6" descr="A diagram of a child's life&#10;&#10;AI-generated content may be incorrect.">
            <a:extLst>
              <a:ext uri="{FF2B5EF4-FFF2-40B4-BE49-F238E27FC236}">
                <a16:creationId xmlns:a16="http://schemas.microsoft.com/office/drawing/2014/main" id="{577E95D8-FCA8-65B6-7743-1D6FA8689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622" y="406400"/>
            <a:ext cx="3907629" cy="3471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39E65-9681-3F54-3C23-6BB031D805A8}"/>
              </a:ext>
            </a:extLst>
          </p:cNvPr>
          <p:cNvSpPr txBox="1"/>
          <p:nvPr/>
        </p:nvSpPr>
        <p:spPr>
          <a:xfrm>
            <a:off x="6878889" y="4334120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0.06 </a:t>
            </a:r>
            <a:r>
              <a:rPr lang="en-EE" sz="900" dirty="0"/>
              <a:t>╳  </a:t>
            </a:r>
            <a:r>
              <a:rPr lang="en-EE" dirty="0"/>
              <a:t>0.56 ≈ 0.034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D7F1D-6808-2AF4-3CC0-946B18AFC105}"/>
              </a:ext>
            </a:extLst>
          </p:cNvPr>
          <p:cNvSpPr txBox="1"/>
          <p:nvPr/>
        </p:nvSpPr>
        <p:spPr>
          <a:xfrm>
            <a:off x="3068065" y="4257176"/>
            <a:ext cx="3962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</a:t>
            </a:r>
            <a:r>
              <a:rPr lang="en-GB" dirty="0"/>
              <a:t>(2</a:t>
            </a:r>
            <a:r>
              <a:rPr lang="en-GB" baseline="30000" dirty="0"/>
              <a:t>nd</a:t>
            </a:r>
            <a:r>
              <a:rPr lang="en-GB" dirty="0"/>
              <a:t> taken ∣ 1</a:t>
            </a:r>
            <a:r>
              <a:rPr lang="en-GB" baseline="30000" dirty="0"/>
              <a:t>st</a:t>
            </a:r>
            <a:r>
              <a:rPr lang="en-GB" dirty="0"/>
              <a:t> taken) ⋅ </a:t>
            </a:r>
            <a:r>
              <a:rPr lang="en-GB" sz="2400" dirty="0"/>
              <a:t>P</a:t>
            </a:r>
            <a:r>
              <a:rPr lang="en-GB" dirty="0"/>
              <a:t>(1</a:t>
            </a:r>
            <a:r>
              <a:rPr lang="en-GB" baseline="30000" dirty="0"/>
              <a:t>st</a:t>
            </a:r>
            <a:r>
              <a:rPr lang="en-GB" dirty="0"/>
              <a:t> taken) = </a:t>
            </a:r>
            <a:endParaRPr lang="en-EE" dirty="0"/>
          </a:p>
        </p:txBody>
      </p:sp>
      <p:pic>
        <p:nvPicPr>
          <p:cNvPr id="11" name="Picture 10" descr="A diagram of a child's life&#10;&#10;AI-generated content may be incorrect.">
            <a:extLst>
              <a:ext uri="{FF2B5EF4-FFF2-40B4-BE49-F238E27FC236}">
                <a16:creationId xmlns:a16="http://schemas.microsoft.com/office/drawing/2014/main" id="{F79A5B06-FFEB-E3E2-A80C-A355408C4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622" y="400542"/>
            <a:ext cx="3907630" cy="3489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D03E09-818E-A8E3-40F5-CCAAC86C1D75}"/>
              </a:ext>
            </a:extLst>
          </p:cNvPr>
          <p:cNvSpPr txBox="1"/>
          <p:nvPr/>
        </p:nvSpPr>
        <p:spPr>
          <a:xfrm>
            <a:off x="212833" y="4796070"/>
            <a:ext cx="3476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​ </a:t>
            </a:r>
            <a:r>
              <a:rPr lang="en-GB" sz="2800" dirty="0"/>
              <a:t>P</a:t>
            </a:r>
            <a:r>
              <a:rPr lang="en-GB" dirty="0"/>
              <a:t>(1</a:t>
            </a:r>
            <a:r>
              <a:rPr lang="en-GB" baseline="30000" dirty="0"/>
              <a:t>st</a:t>
            </a:r>
            <a:r>
              <a:rPr lang="en-GB" dirty="0"/>
              <a:t> taken and 2</a:t>
            </a:r>
            <a:r>
              <a:rPr lang="en-GB" baseline="30000" dirty="0"/>
              <a:t>nd </a:t>
            </a:r>
            <a:r>
              <a:rPr lang="en-GB" dirty="0"/>
              <a:t>Not taken) = </a:t>
            </a:r>
            <a:endParaRPr lang="en-E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D23468-F4EB-D939-A097-F91CA45179A6}"/>
              </a:ext>
            </a:extLst>
          </p:cNvPr>
          <p:cNvSpPr txBox="1"/>
          <p:nvPr/>
        </p:nvSpPr>
        <p:spPr>
          <a:xfrm>
            <a:off x="3460187" y="4949958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0.06 </a:t>
            </a:r>
            <a:r>
              <a:rPr lang="en-EE" sz="900" dirty="0"/>
              <a:t>╳  </a:t>
            </a:r>
            <a:r>
              <a:rPr lang="en-EE" dirty="0"/>
              <a:t>0.44 ≈ 0.026</a:t>
            </a:r>
          </a:p>
        </p:txBody>
      </p:sp>
      <p:pic>
        <p:nvPicPr>
          <p:cNvPr id="15" name="Picture 14" descr="A diagram of a child's mind&#10;&#10;AI-generated content may be incorrect.">
            <a:extLst>
              <a:ext uri="{FF2B5EF4-FFF2-40B4-BE49-F238E27FC236}">
                <a16:creationId xmlns:a16="http://schemas.microsoft.com/office/drawing/2014/main" id="{1E2726FB-DF46-41D8-72FC-6C1C298D1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621" y="400420"/>
            <a:ext cx="3907631" cy="34715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0CBB30-1404-35F6-704B-8FD5843367F0}"/>
              </a:ext>
            </a:extLst>
          </p:cNvPr>
          <p:cNvSpPr txBox="1"/>
          <p:nvPr/>
        </p:nvSpPr>
        <p:spPr>
          <a:xfrm>
            <a:off x="212833" y="5294319"/>
            <a:ext cx="340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​ </a:t>
            </a:r>
            <a:r>
              <a:rPr lang="en-GB" sz="2800" dirty="0"/>
              <a:t>P</a:t>
            </a:r>
            <a:r>
              <a:rPr lang="en-GB" dirty="0"/>
              <a:t>(1</a:t>
            </a:r>
            <a:r>
              <a:rPr lang="en-GB" baseline="30000" dirty="0"/>
              <a:t>st</a:t>
            </a:r>
            <a:r>
              <a:rPr lang="en-GB" dirty="0"/>
              <a:t> Not taken and 2</a:t>
            </a:r>
            <a:r>
              <a:rPr lang="en-GB" baseline="30000" dirty="0"/>
              <a:t>nd </a:t>
            </a:r>
            <a:r>
              <a:rPr lang="en-GB" dirty="0"/>
              <a:t>taken) = </a:t>
            </a:r>
            <a:endParaRPr lang="en-E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53F9B-3363-FFC2-1379-BCEEFD665C81}"/>
              </a:ext>
            </a:extLst>
          </p:cNvPr>
          <p:cNvSpPr txBox="1"/>
          <p:nvPr/>
        </p:nvSpPr>
        <p:spPr>
          <a:xfrm>
            <a:off x="3460186" y="5409136"/>
            <a:ext cx="204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0.94 </a:t>
            </a:r>
            <a:r>
              <a:rPr lang="en-EE" sz="900" dirty="0"/>
              <a:t>╳  </a:t>
            </a:r>
            <a:r>
              <a:rPr lang="en-EE" dirty="0"/>
              <a:t>0.03 ≈ 0.028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CE7909-46F7-F554-348B-BB69E1C24127}"/>
              </a:ext>
            </a:extLst>
          </p:cNvPr>
          <p:cNvSpPr txBox="1"/>
          <p:nvPr/>
        </p:nvSpPr>
        <p:spPr>
          <a:xfrm>
            <a:off x="4337222" y="5868314"/>
            <a:ext cx="475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شانس اینکه کاربر حداقل یک پیشنهاد را قبول کند چقدر است؟</a:t>
            </a:r>
            <a:endParaRPr lang="en-E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7BE249-F421-544C-52F8-89632FA8EB12}"/>
              </a:ext>
            </a:extLst>
          </p:cNvPr>
          <p:cNvSpPr txBox="1"/>
          <p:nvPr/>
        </p:nvSpPr>
        <p:spPr>
          <a:xfrm>
            <a:off x="287627" y="6126315"/>
            <a:ext cx="542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sz="2800" dirty="0"/>
              <a:t>P</a:t>
            </a:r>
            <a:r>
              <a:rPr lang="en-EE" dirty="0"/>
              <a:t>(at least 1 of 2 taken) = 0.034 + 0.026 + 0.028 ≈ 0.09</a:t>
            </a:r>
          </a:p>
        </p:txBody>
      </p:sp>
    </p:spTree>
    <p:extLst>
      <p:ext uri="{BB962C8B-B14F-4D97-AF65-F5344CB8AC3E}">
        <p14:creationId xmlns:p14="http://schemas.microsoft.com/office/powerpoint/2010/main" val="33146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  <p:bldP spid="5" grpId="0"/>
      <p:bldP spid="8" grpId="0"/>
      <p:bldP spid="9" grpId="0"/>
      <p:bldP spid="12" grpId="0"/>
      <p:bldP spid="13" grpId="0"/>
      <p:bldP spid="18" grpId="0"/>
      <p:bldP spid="19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umber of tasks&#10;&#10;AI-generated content may be incorrect.">
            <a:extLst>
              <a:ext uri="{FF2B5EF4-FFF2-40B4-BE49-F238E27FC236}">
                <a16:creationId xmlns:a16="http://schemas.microsoft.com/office/drawing/2014/main" id="{70A9FD41-2E7E-6196-66BF-6D7BE31B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38" y="990085"/>
            <a:ext cx="5918200" cy="445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55E57-921D-56AE-C5F2-DF065DEBF803}"/>
              </a:ext>
            </a:extLst>
          </p:cNvPr>
          <p:cNvSpPr txBox="1"/>
          <p:nvPr/>
        </p:nvSpPr>
        <p:spPr>
          <a:xfrm>
            <a:off x="6635578" y="1213193"/>
            <a:ext cx="539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sz="1600" dirty="0"/>
              <a:t>طبیعی است که هرچه </a:t>
            </a:r>
            <a:r>
              <a:rPr lang="fa-IR" sz="1600" dirty="0" err="1"/>
              <a:t>الگوریتم</a:t>
            </a:r>
            <a:r>
              <a:rPr lang="fa-IR" sz="1600" dirty="0"/>
              <a:t> پیشنهاد بیشتری دهد احتمال موفقیت بیشتر شود</a:t>
            </a:r>
            <a:endParaRPr lang="en-EE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878CC-1130-5423-9B61-D953BCFD30BB}"/>
              </a:ext>
            </a:extLst>
          </p:cNvPr>
          <p:cNvSpPr txBox="1"/>
          <p:nvPr/>
        </p:nvSpPr>
        <p:spPr>
          <a:xfrm>
            <a:off x="7217030" y="2174790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اما چگونه </a:t>
            </a:r>
            <a:r>
              <a:rPr lang="fa-IR" dirty="0" err="1"/>
              <a:t>می‌شود</a:t>
            </a:r>
            <a:r>
              <a:rPr lang="fa-IR" dirty="0"/>
              <a:t> این تغییر تدریجی را بهبود داد؟</a:t>
            </a:r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CA092659-53A6-0088-7853-2AA83659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93" y="4800915"/>
            <a:ext cx="2804662" cy="28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3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3-09 at 20.11.52">
            <a:hlinkClick r:id="" action="ppaction://media"/>
            <a:extLst>
              <a:ext uri="{FF2B5EF4-FFF2-40B4-BE49-F238E27FC236}">
                <a16:creationId xmlns:a16="http://schemas.microsoft.com/office/drawing/2014/main" id="{02E8C2F9-ECB5-1ABB-314F-E0168A236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910839"/>
            <a:ext cx="7566298" cy="3865247"/>
          </a:xfrm>
          <a:prstGeom prst="rect">
            <a:avLst/>
          </a:prstGeom>
        </p:spPr>
      </p:pic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9933CE14-4B60-4055-6450-D831F6673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792" y="80128"/>
            <a:ext cx="2767993" cy="2590887"/>
          </a:xfrm>
          <a:prstGeom prst="rect">
            <a:avLst/>
          </a:prstGeom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F9D676-54BB-2682-3B14-7058253D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4537922" cy="27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1149B14D-F4AD-0512-726A-D6302F116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326" y="3101268"/>
            <a:ext cx="4556342" cy="45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1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 Recording 2025-03-09 at 20.13.11">
            <a:hlinkClick r:id="" action="ppaction://media"/>
            <a:extLst>
              <a:ext uri="{FF2B5EF4-FFF2-40B4-BE49-F238E27FC236}">
                <a16:creationId xmlns:a16="http://schemas.microsoft.com/office/drawing/2014/main" id="{CD6185DC-7F0C-4717-4B3C-E5872BEEF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1116" y="73777"/>
            <a:ext cx="5444581" cy="25078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5-03-09 at 20.12.26">
            <a:hlinkClick r:id="" action="ppaction://media"/>
            <a:extLst>
              <a:ext uri="{FF2B5EF4-FFF2-40B4-BE49-F238E27FC236}">
                <a16:creationId xmlns:a16="http://schemas.microsoft.com/office/drawing/2014/main" id="{73814137-FE98-61EB-E1C1-E3FC5D914B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6930" y="2916600"/>
            <a:ext cx="5480467" cy="386002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5AEC12C3-7A62-296B-0E11-C24E71DCF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4326" y="3101268"/>
            <a:ext cx="4556342" cy="45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0559012-9217-1932-3904-ABEC98C06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6898" y="0"/>
            <a:ext cx="13452796" cy="67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63B9A7-C868-99F4-67EC-898B84B7C9A0}"/>
              </a:ext>
            </a:extLst>
          </p:cNvPr>
          <p:cNvSpPr txBox="1"/>
          <p:nvPr/>
        </p:nvSpPr>
        <p:spPr>
          <a:xfrm>
            <a:off x="7791719" y="1506829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بررسی ویژگی های ۱۰۰ آهنگ برتر</a:t>
            </a:r>
            <a:endParaRPr lang="en-E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29434-77B3-A587-3BB2-9DCABC9D20FF}"/>
              </a:ext>
            </a:extLst>
          </p:cNvPr>
          <p:cNvSpPr txBox="1"/>
          <p:nvPr/>
        </p:nvSpPr>
        <p:spPr>
          <a:xfrm>
            <a:off x="5539500" y="2073499"/>
            <a:ext cx="521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کدام ویژگی بیشترین تاثیر را </a:t>
            </a:r>
            <a:r>
              <a:rPr lang="fa-IR" dirty="0" err="1"/>
              <a:t>درتبدیل</a:t>
            </a:r>
            <a:r>
              <a:rPr lang="fa-IR" dirty="0"/>
              <a:t> شدن به ۱۰۰ آهنگ برتر دارد</a:t>
            </a:r>
            <a:endParaRPr lang="en-E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039FF-B5A5-5F96-C7FA-07B66F157583}"/>
              </a:ext>
            </a:extLst>
          </p:cNvPr>
          <p:cNvSpPr txBox="1"/>
          <p:nvPr/>
        </p:nvSpPr>
        <p:spPr>
          <a:xfrm>
            <a:off x="6151847" y="2640169"/>
            <a:ext cx="460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بهترین ترکیب از ویژگی ها برای تبدیل به ۱۰۰ آهنگ برتر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7CBE2-52F5-63C3-AABF-48E9BA6B578C}"/>
              </a:ext>
            </a:extLst>
          </p:cNvPr>
          <p:cNvSpPr txBox="1"/>
          <p:nvPr/>
        </p:nvSpPr>
        <p:spPr>
          <a:xfrm>
            <a:off x="8412082" y="32068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پیشنهاد آهنگ به شنونده جدید</a:t>
            </a:r>
            <a:endParaRPr lang="en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1CAD4-8193-EB43-4A3E-BE8D38F8DDE1}"/>
              </a:ext>
            </a:extLst>
          </p:cNvPr>
          <p:cNvSpPr txBox="1"/>
          <p:nvPr/>
        </p:nvSpPr>
        <p:spPr>
          <a:xfrm>
            <a:off x="7543800" y="3773509"/>
            <a:ext cx="321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پیشنهاد آهنگ به شنونده بر اساس علاقه</a:t>
            </a:r>
            <a:endParaRPr lang="en-EE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BEDBD-E6A9-C69D-D37B-A55D4E480927}"/>
              </a:ext>
            </a:extLst>
          </p:cNvPr>
          <p:cNvSpPr txBox="1"/>
          <p:nvPr/>
        </p:nvSpPr>
        <p:spPr>
          <a:xfrm>
            <a:off x="8501850" y="4230504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ارزیابی آهنگ ها پیشنهادی </a:t>
            </a:r>
            <a:endParaRPr lang="en-E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F7DC8-EAB4-AC8B-2B94-8AC6B8E1BC93}"/>
              </a:ext>
            </a:extLst>
          </p:cNvPr>
          <p:cNvSpPr txBox="1"/>
          <p:nvPr/>
        </p:nvSpPr>
        <p:spPr>
          <a:xfrm>
            <a:off x="8168425" y="4692169"/>
            <a:ext cx="258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تقویت </a:t>
            </a:r>
            <a:r>
              <a:rPr lang="fa-IR" dirty="0" err="1"/>
              <a:t>الگوریتم</a:t>
            </a:r>
            <a:r>
              <a:rPr lang="fa-IR" dirty="0"/>
              <a:t> پیشنهاد آهنگ ها</a:t>
            </a:r>
            <a:endParaRPr lang="en-EE" dirty="0"/>
          </a:p>
        </p:txBody>
      </p:sp>
      <p:pic>
        <p:nvPicPr>
          <p:cNvPr id="10" name="Picture 9" descr="A green circle with a black background&#10;&#10;AI-generated content may be incorrect.">
            <a:extLst>
              <a:ext uri="{FF2B5EF4-FFF2-40B4-BE49-F238E27FC236}">
                <a16:creationId xmlns:a16="http://schemas.microsoft.com/office/drawing/2014/main" id="{69CDF52E-DE2F-B961-87D4-28DD9881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36" y="1876161"/>
            <a:ext cx="2763587" cy="2852603"/>
          </a:xfrm>
          <a:prstGeom prst="rect">
            <a:avLst/>
          </a:prstGeom>
        </p:spPr>
      </p:pic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7DEFF0D4-ECE5-37EC-D7E9-AB6D31EAA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750" y="4096674"/>
            <a:ext cx="3738353" cy="37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9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E549780A-9CDC-57DD-1DAD-20E4431B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5" r="3" b="19479"/>
          <a:stretch/>
        </p:blipFill>
        <p:spPr>
          <a:xfrm>
            <a:off x="1149122" y="321734"/>
            <a:ext cx="4042923" cy="29051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0DDE45-9688-2054-B476-3F65E8348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06" y="669509"/>
            <a:ext cx="5849539" cy="51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9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D7C4C8-4DF7-A87C-3338-B4702582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38" y="451550"/>
            <a:ext cx="4634248" cy="231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6FC02E14-4756-9D87-C2BC-52FA6A909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556" y="451550"/>
            <a:ext cx="6848806" cy="5553834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4E87707E-C6BC-7D9A-E047-B8A0C4C5E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1164" y="408932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1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 Recording 2025-03-04 at 23.48.20">
            <a:hlinkClick r:id="" action="ppaction://media"/>
            <a:extLst>
              <a:ext uri="{FF2B5EF4-FFF2-40B4-BE49-F238E27FC236}">
                <a16:creationId xmlns:a16="http://schemas.microsoft.com/office/drawing/2014/main" id="{4582C3C2-4404-6F3A-C9EA-489A058FE3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2239" y="77271"/>
            <a:ext cx="5700157" cy="25345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5-03-04 at 23.49.32">
            <a:hlinkClick r:id="" action="ppaction://media"/>
            <a:extLst>
              <a:ext uri="{FF2B5EF4-FFF2-40B4-BE49-F238E27FC236}">
                <a16:creationId xmlns:a16="http://schemas.microsoft.com/office/drawing/2014/main" id="{A194F076-30AC-F24F-485E-A7FB7DA592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2238" y="2976293"/>
            <a:ext cx="5699643" cy="38014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02087C75-FD35-889F-4876-B4B449592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616" y="2976293"/>
            <a:ext cx="4871384" cy="48713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9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598A69-FFFE-4C09-8FE9-D660337B0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79F23-36EE-BFBC-5976-C543D3E27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44" y="483711"/>
            <a:ext cx="5444969" cy="35107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6121AA-FB9C-49D8-9295-014C895AF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157449"/>
            <a:ext cx="3122867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88CD4-9C38-4BEB-8E94-633B1B48B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60883" y="4132885"/>
            <a:ext cx="2288736" cy="2274541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BD155-F3B5-4CE9-AB1C-08C964CDC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5-03-05 at 11.14.32">
            <a:hlinkClick r:id="" action="ppaction://media"/>
            <a:extLst>
              <a:ext uri="{FF2B5EF4-FFF2-40B4-BE49-F238E27FC236}">
                <a16:creationId xmlns:a16="http://schemas.microsoft.com/office/drawing/2014/main" id="{8A93AA1A-9738-695D-F774-98CA44DD30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62398" y="483711"/>
            <a:ext cx="5378758" cy="5923715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0FEA2D21-F2BA-462B-1C42-EAA140CBE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044" y="3237147"/>
            <a:ext cx="3897956" cy="38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3-05 at 11.53.44">
            <a:hlinkClick r:id="" action="ppaction://media"/>
            <a:extLst>
              <a:ext uri="{FF2B5EF4-FFF2-40B4-BE49-F238E27FC236}">
                <a16:creationId xmlns:a16="http://schemas.microsoft.com/office/drawing/2014/main" id="{F8C2B02D-18EC-F17A-FE0A-7272011B9F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9144" y="643465"/>
            <a:ext cx="2712829" cy="2624663"/>
          </a:xfrm>
          <a:prstGeom prst="rect">
            <a:avLst/>
          </a:prstGeom>
        </p:spPr>
      </p:pic>
      <p:pic>
        <p:nvPicPr>
          <p:cNvPr id="7" name="Screen Recording 2025-03-05 at 11.52.18">
            <a:hlinkClick r:id="" action="ppaction://media"/>
            <a:extLst>
              <a:ext uri="{FF2B5EF4-FFF2-40B4-BE49-F238E27FC236}">
                <a16:creationId xmlns:a16="http://schemas.microsoft.com/office/drawing/2014/main" id="{08CAF41C-491E-1914-A3A8-A3C116E009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15661" y="643465"/>
            <a:ext cx="2712828" cy="2624662"/>
          </a:xfrm>
          <a:prstGeom prst="rect">
            <a:avLst/>
          </a:prstGeom>
        </p:spPr>
      </p:pic>
      <p:pic>
        <p:nvPicPr>
          <p:cNvPr id="5" name="Screen Recording 2025-03-05 at 11.53.24">
            <a:hlinkClick r:id="" action="ppaction://media"/>
            <a:extLst>
              <a:ext uri="{FF2B5EF4-FFF2-40B4-BE49-F238E27FC236}">
                <a16:creationId xmlns:a16="http://schemas.microsoft.com/office/drawing/2014/main" id="{73191917-3DE0-2FB0-A42F-58F7AD058DE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730556" y="643465"/>
            <a:ext cx="2712828" cy="2624662"/>
          </a:xfrm>
          <a:prstGeom prst="rect">
            <a:avLst/>
          </a:prstGeom>
        </p:spPr>
      </p:pic>
      <p:pic>
        <p:nvPicPr>
          <p:cNvPr id="6" name="Screen Recording 2025-03-05 at 11.53.04">
            <a:hlinkClick r:id="" action="ppaction://media"/>
            <a:extLst>
              <a:ext uri="{FF2B5EF4-FFF2-40B4-BE49-F238E27FC236}">
                <a16:creationId xmlns:a16="http://schemas.microsoft.com/office/drawing/2014/main" id="{28FAEE6E-6AF3-5764-EBE5-CA431E19970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49144" y="3570535"/>
            <a:ext cx="2712831" cy="2624665"/>
          </a:xfrm>
          <a:prstGeom prst="rect">
            <a:avLst/>
          </a:prstGeom>
        </p:spPr>
      </p:pic>
      <p:pic>
        <p:nvPicPr>
          <p:cNvPr id="9" name="Screen Recording 2025-03-05 at 11.42.12">
            <a:hlinkClick r:id="" action="ppaction://media"/>
            <a:extLst>
              <a:ext uri="{FF2B5EF4-FFF2-40B4-BE49-F238E27FC236}">
                <a16:creationId xmlns:a16="http://schemas.microsoft.com/office/drawing/2014/main" id="{A54D2C9F-70B2-9AC9-9D64-E73C2F9EBF9F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715661" y="3543336"/>
            <a:ext cx="2732809" cy="2643993"/>
          </a:xfrm>
          <a:prstGeom prst="rect">
            <a:avLst/>
          </a:prstGeom>
        </p:spPr>
      </p:pic>
      <p:pic>
        <p:nvPicPr>
          <p:cNvPr id="8" name="Screen Recording 2025-03-05 at 11.51.48">
            <a:hlinkClick r:id="" action="ppaction://media"/>
            <a:extLst>
              <a:ext uri="{FF2B5EF4-FFF2-40B4-BE49-F238E27FC236}">
                <a16:creationId xmlns:a16="http://schemas.microsoft.com/office/drawing/2014/main" id="{DAF57E98-753B-F5D1-1BFF-082073463989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730556" y="3543336"/>
            <a:ext cx="2732808" cy="2643992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02725F19-57E1-91D1-5428-4B5EB8D618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43384" y="-593125"/>
            <a:ext cx="2917331" cy="291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8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7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9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63CBABC-1E5C-E271-A8AC-F37E862C4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3639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3F0473B1-4F33-3610-87A7-F71FBA3D7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6" y="957971"/>
            <a:ext cx="4105961" cy="3534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6B54F-3237-FF57-7ED0-34382AA2D4F9}"/>
              </a:ext>
            </a:extLst>
          </p:cNvPr>
          <p:cNvSpPr txBox="1"/>
          <p:nvPr/>
        </p:nvSpPr>
        <p:spPr>
          <a:xfrm>
            <a:off x="1990857" y="467316"/>
            <a:ext cx="95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US" dirty="0"/>
              <a:t>Top 100</a:t>
            </a:r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E3165-3FCE-8FD4-CCA6-38EDDDA87893}"/>
              </a:ext>
            </a:extLst>
          </p:cNvPr>
          <p:cNvSpPr txBox="1"/>
          <p:nvPr/>
        </p:nvSpPr>
        <p:spPr>
          <a:xfrm>
            <a:off x="741606" y="4702094"/>
            <a:ext cx="4015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</a:t>
            </a:r>
            <a:r>
              <a:rPr lang="en-GB" dirty="0"/>
              <a:t>(Typical ∣ Top 100) = 87%−21% = 66%</a:t>
            </a:r>
            <a:endParaRPr lang="en-EE" dirty="0"/>
          </a:p>
        </p:txBody>
      </p:sp>
      <p:pic>
        <p:nvPicPr>
          <p:cNvPr id="9" name="Picture 8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B8837E52-DC19-41DC-8C07-CFD87E7AD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823" y="957971"/>
            <a:ext cx="4105961" cy="3491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B21F1C-F660-03BA-9068-2C78E58A4394}"/>
              </a:ext>
            </a:extLst>
          </p:cNvPr>
          <p:cNvSpPr txBox="1"/>
          <p:nvPr/>
        </p:nvSpPr>
        <p:spPr>
          <a:xfrm>
            <a:off x="8705835" y="42384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All songs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237FF-9F61-4241-0CE2-9591841BD6DA}"/>
              </a:ext>
            </a:extLst>
          </p:cNvPr>
          <p:cNvSpPr txBox="1"/>
          <p:nvPr/>
        </p:nvSpPr>
        <p:spPr>
          <a:xfrm>
            <a:off x="6763861" y="4702094"/>
            <a:ext cx="4959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</a:t>
            </a:r>
            <a:r>
              <a:rPr lang="en-GB" dirty="0"/>
              <a:t>(Typical) = </a:t>
            </a:r>
            <a:r>
              <a:rPr lang="en-GB" sz="2800" dirty="0"/>
              <a:t>P </a:t>
            </a:r>
            <a:r>
              <a:rPr lang="en-GB" dirty="0"/>
              <a:t>(0.55 ≤ Danceability ≤ 0.8) = 46%.</a:t>
            </a:r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F152A537-39F5-00BC-E062-5618B6E43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977" y="3121190"/>
            <a:ext cx="2008024" cy="2008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F29B6D-E40A-B960-43E7-736AD4397852}"/>
                  </a:ext>
                </a:extLst>
              </p:cNvPr>
              <p:cNvSpPr txBox="1"/>
              <p:nvPr/>
            </p:nvSpPr>
            <p:spPr>
              <a:xfrm>
                <a:off x="967008" y="5382041"/>
                <a:ext cx="3464417" cy="637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800" dirty="0"/>
                          <m:t>P</m:t>
                        </m:r>
                        <m:r>
                          <m:rPr>
                            <m:nor/>
                          </m:rPr>
                          <a:rPr lang="en-GB" dirty="0"/>
                          <m:t>(</m:t>
                        </m:r>
                        <m:r>
                          <m:rPr>
                            <m:nor/>
                          </m:rPr>
                          <a:rPr lang="en-GB" dirty="0"/>
                          <m:t>Typical</m:t>
                        </m:r>
                        <m:r>
                          <m:rPr>
                            <m:nor/>
                          </m:rPr>
                          <a:rPr lang="en-GB" dirty="0"/>
                          <m:t> ∣ </m:t>
                        </m:r>
                        <m:r>
                          <m:rPr>
                            <m:nor/>
                          </m:rPr>
                          <a:rPr lang="en-GB" dirty="0"/>
                          <m:t>Top</m:t>
                        </m:r>
                        <m:r>
                          <m:rPr>
                            <m:nor/>
                          </m:rPr>
                          <a:rPr lang="en-GB" dirty="0"/>
                          <m:t> 100)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800" dirty="0"/>
                          <m:t>P</m:t>
                        </m:r>
                        <m:r>
                          <m:rPr>
                            <m:nor/>
                          </m:rPr>
                          <a:rPr lang="en-GB" dirty="0"/>
                          <m:t>(</m:t>
                        </m:r>
                        <m:r>
                          <m:rPr>
                            <m:nor/>
                          </m:rPr>
                          <a:rPr lang="en-GB" dirty="0"/>
                          <m:t>Typical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den>
                    </m:f>
                  </m:oMath>
                </a14:m>
                <a:r>
                  <a:rPr lang="en-E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E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dirty="0" smtClean="0"/>
                          <m:t>66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%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dirty="0" smtClean="0"/>
                          <m:t>46%</m:t>
                        </m:r>
                        <m:r>
                          <m:rPr>
                            <m:nor/>
                          </m:rPr>
                          <a:rPr lang="en-GB" sz="1400" dirty="0"/>
                          <m:t>)</m:t>
                        </m:r>
                      </m:den>
                    </m:f>
                  </m:oMath>
                </a14:m>
                <a:r>
                  <a:rPr lang="en-EE" dirty="0"/>
                  <a:t> ≈  1.4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F29B6D-E40A-B960-43E7-736AD4397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08" y="5382041"/>
                <a:ext cx="3464417" cy="637867"/>
              </a:xfrm>
              <a:prstGeom prst="rect">
                <a:avLst/>
              </a:prstGeom>
              <a:blipFill>
                <a:blip r:embed="rId6"/>
                <a:stretch>
                  <a:fillRect l="-3663" t="-3846" b="-13462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38950-E638-B865-2421-4642C2832C83}"/>
                  </a:ext>
                </a:extLst>
              </p:cNvPr>
              <p:cNvSpPr txBox="1"/>
              <p:nvPr/>
            </p:nvSpPr>
            <p:spPr>
              <a:xfrm>
                <a:off x="6034777" y="5382041"/>
                <a:ext cx="2811988" cy="730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800" dirty="0"/>
                          <m:t>P</m:t>
                        </m:r>
                        <m:r>
                          <m:rPr>
                            <m:nor/>
                          </m:rPr>
                          <a:rPr lang="en-GB" dirty="0"/>
                          <m:t>(</m:t>
                        </m:r>
                        <m:r>
                          <m:rPr>
                            <m:nor/>
                          </m:rPr>
                          <a:rPr lang="en-GB" dirty="0"/>
                          <m:t>Top</m:t>
                        </m:r>
                        <m:r>
                          <m:rPr>
                            <m:nor/>
                          </m:rPr>
                          <a:rPr lang="en-GB" dirty="0"/>
                          <m:t> 100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∣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Typical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800" dirty="0"/>
                          <m:t>P</m:t>
                        </m:r>
                        <m:r>
                          <m:rPr>
                            <m:nor/>
                          </m:rPr>
                          <a:rPr lang="en-GB" dirty="0"/>
                          <m:t>(</m:t>
                        </m:r>
                        <m:r>
                          <m:rPr>
                            <m:nor/>
                          </m:rPr>
                          <a:rPr lang="en-GB" dirty="0"/>
                          <m:t>Top</m:t>
                        </m:r>
                        <m:r>
                          <m:rPr>
                            <m:nor/>
                          </m:rPr>
                          <a:rPr lang="en-GB" dirty="0"/>
                          <m:t> 100)</m:t>
                        </m:r>
                      </m:den>
                    </m:f>
                  </m:oMath>
                </a14:m>
                <a:r>
                  <a:rPr lang="en-EE" dirty="0"/>
                  <a:t>  ≈  1.4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38950-E638-B865-2421-4642C2832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777" y="5382041"/>
                <a:ext cx="2811988" cy="730200"/>
              </a:xfrm>
              <a:prstGeom prst="rect">
                <a:avLst/>
              </a:prstGeom>
              <a:blipFill>
                <a:blip r:embed="rId7"/>
                <a:stretch>
                  <a:fillRect l="-1351" r="-901" b="-11864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88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8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creen Recording 2025-03-05 at 13.40.45">
            <a:hlinkClick r:id="" action="ppaction://media"/>
            <a:extLst>
              <a:ext uri="{FF2B5EF4-FFF2-40B4-BE49-F238E27FC236}">
                <a16:creationId xmlns:a16="http://schemas.microsoft.com/office/drawing/2014/main" id="{F2C80834-AC1F-0D36-18F6-F70576F64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595" y="654070"/>
            <a:ext cx="6235700" cy="4165600"/>
          </a:xfrm>
          <a:prstGeom prst="rect">
            <a:avLst/>
          </a:prstGeom>
        </p:spPr>
      </p:pic>
      <p:pic>
        <p:nvPicPr>
          <p:cNvPr id="12" name="Picture 11" descr="A screenshot of a table&#10;&#10;AI-generated content may be incorrect.">
            <a:extLst>
              <a:ext uri="{FF2B5EF4-FFF2-40B4-BE49-F238E27FC236}">
                <a16:creationId xmlns:a16="http://schemas.microsoft.com/office/drawing/2014/main" id="{DAB61933-2E54-A2B0-2954-F8A221056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005" y="1276370"/>
            <a:ext cx="4343400" cy="2921000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0C04AFF1-4E46-3569-CD63-E2DE7C8F0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736" y="4524632"/>
            <a:ext cx="2657669" cy="26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1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D607376-FD9F-3343-7518-6DD6366C8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278"/>
            <a:ext cx="12589218" cy="696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01F8C3-A9F9-A56E-F50A-4A5E8705BA11}"/>
                  </a:ext>
                </a:extLst>
              </p:cNvPr>
              <p:cNvSpPr txBox="1"/>
              <p:nvPr/>
            </p:nvSpPr>
            <p:spPr>
              <a:xfrm>
                <a:off x="3596398" y="3781886"/>
                <a:ext cx="1358064" cy="399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sz="105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0" i="0" dirty="0" smtClean="0"/>
                          <m:t>35515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0" i="0" dirty="0" smtClean="0"/>
                          <m:t>277923</m:t>
                        </m:r>
                      </m:den>
                    </m:f>
                  </m:oMath>
                </a14:m>
                <a:r>
                  <a:rPr lang="en-EE" sz="1050" dirty="0"/>
                  <a:t> </a:t>
                </a:r>
                <a:r>
                  <a:rPr lang="en-EE" sz="1400" dirty="0"/>
                  <a:t>= 0.128</a:t>
                </a:r>
                <a:endParaRPr lang="en-EE" sz="10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01F8C3-A9F9-A56E-F50A-4A5E8705B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398" y="3781886"/>
                <a:ext cx="1358064" cy="399084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F9E1EB0-5ADF-52EE-8F7C-089ED24CC306}"/>
              </a:ext>
            </a:extLst>
          </p:cNvPr>
          <p:cNvSpPr txBox="1"/>
          <p:nvPr/>
        </p:nvSpPr>
        <p:spPr>
          <a:xfrm>
            <a:off x="223284" y="4453078"/>
            <a:ext cx="4594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 </a:t>
            </a:r>
            <a:r>
              <a:rPr lang="en-GB" sz="1400" dirty="0"/>
              <a:t>( Typical energy and Typical loudness ∣ Top 100) =   0.39​</a:t>
            </a:r>
            <a:endParaRPr lang="en-E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24072-EAB4-E806-9A44-6283463031A8}"/>
              </a:ext>
            </a:extLst>
          </p:cNvPr>
          <p:cNvSpPr txBox="1"/>
          <p:nvPr/>
        </p:nvSpPr>
        <p:spPr>
          <a:xfrm>
            <a:off x="223284" y="3799169"/>
            <a:ext cx="3493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 </a:t>
            </a:r>
            <a:r>
              <a:rPr lang="en-GB" sz="1400" dirty="0"/>
              <a:t>( Typical energy and Typical loudness ) = </a:t>
            </a:r>
            <a:endParaRPr lang="en-E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E8AF70-7D16-347E-57AE-8DFE322CC96D}"/>
                  </a:ext>
                </a:extLst>
              </p:cNvPr>
              <p:cNvSpPr txBox="1"/>
              <p:nvPr/>
            </p:nvSpPr>
            <p:spPr>
              <a:xfrm>
                <a:off x="223284" y="5293081"/>
                <a:ext cx="3246402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sz="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100"/>
                          <m:t>P</m:t>
                        </m:r>
                        <m:r>
                          <m:rPr>
                            <m:nor/>
                          </m:rPr>
                          <a:rPr lang="en-GB" sz="1100"/>
                          <m:t>(</m:t>
                        </m:r>
                        <m:r>
                          <m:rPr>
                            <m:nor/>
                          </m:rPr>
                          <a:rPr lang="en-GB" sz="1100"/>
                          <m:t>Top</m:t>
                        </m:r>
                        <m:r>
                          <m:rPr>
                            <m:nor/>
                          </m:rPr>
                          <a:rPr lang="en-GB" sz="1100"/>
                          <m:t> 100</m:t>
                        </m:r>
                        <m:r>
                          <m:rPr>
                            <m:nor/>
                          </m:rPr>
                          <a:rPr lang="en-US" sz="11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GB" sz="1100"/>
                          <m:t>∣</m:t>
                        </m:r>
                        <m:r>
                          <m:rPr>
                            <m:nor/>
                          </m:rPr>
                          <a:rPr lang="en-US" sz="1100" b="0" i="0" smtClean="0"/>
                          <m:t> </m:t>
                        </m:r>
                        <m:r>
                          <m:rPr>
                            <m:nor/>
                          </m:rPr>
                          <a:rPr lang="en-GB" sz="1100"/>
                          <m:t>Typical</m:t>
                        </m:r>
                        <m:r>
                          <m:rPr>
                            <m:nor/>
                          </m:rPr>
                          <a:rPr lang="en-GB" sz="1100"/>
                          <m:t> </m:t>
                        </m:r>
                        <m:r>
                          <m:rPr>
                            <m:nor/>
                          </m:rPr>
                          <a:rPr lang="en-GB" sz="1100"/>
                          <m:t>energy</m:t>
                        </m:r>
                        <m:r>
                          <m:rPr>
                            <m:nor/>
                          </m:rPr>
                          <a:rPr lang="en-GB" sz="1100" b="1"/>
                          <m:t> </m:t>
                        </m:r>
                        <m:r>
                          <m:rPr>
                            <m:nor/>
                          </m:rPr>
                          <a:rPr lang="en-GB" sz="1100" b="1"/>
                          <m:t>and</m:t>
                        </m:r>
                        <m:r>
                          <m:rPr>
                            <m:nor/>
                          </m:rPr>
                          <a:rPr lang="en-GB" sz="1100" b="1"/>
                          <m:t> </m:t>
                        </m:r>
                        <m:r>
                          <m:rPr>
                            <m:nor/>
                          </m:rPr>
                          <a:rPr lang="en-GB" sz="1100"/>
                          <m:t>Typical</m:t>
                        </m:r>
                        <m:r>
                          <m:rPr>
                            <m:nor/>
                          </m:rPr>
                          <a:rPr lang="en-GB" sz="1100"/>
                          <m:t> </m:t>
                        </m:r>
                        <m:r>
                          <m:rPr>
                            <m:nor/>
                          </m:rPr>
                          <a:rPr lang="en-GB" sz="1100"/>
                          <m:t>loudness</m:t>
                        </m:r>
                        <m:r>
                          <m:rPr>
                            <m:nor/>
                          </m:rPr>
                          <a:rPr lang="en-GB" sz="110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1100"/>
                          <m:t>​</m:t>
                        </m:r>
                        <m:r>
                          <m:rPr>
                            <m:nor/>
                          </m:rPr>
                          <a:rPr lang="en-GB" sz="1100"/>
                          <m:t>P</m:t>
                        </m:r>
                        <m:r>
                          <m:rPr>
                            <m:nor/>
                          </m:rPr>
                          <a:rPr lang="en-GB" sz="1100"/>
                          <m:t>(</m:t>
                        </m:r>
                        <m:r>
                          <m:rPr>
                            <m:nor/>
                          </m:rPr>
                          <a:rPr lang="en-GB" sz="1100"/>
                          <m:t>Top</m:t>
                        </m:r>
                        <m:r>
                          <m:rPr>
                            <m:nor/>
                          </m:rPr>
                          <a:rPr lang="en-GB" sz="1100"/>
                          <m:t> 100)</m:t>
                        </m:r>
                      </m:den>
                    </m:f>
                  </m:oMath>
                </a14:m>
                <a:r>
                  <a:rPr lang="en-EE" sz="1100" dirty="0"/>
                  <a:t> =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E8AF70-7D16-347E-57AE-8DFE322CC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84" y="5293081"/>
                <a:ext cx="3246402" cy="369588"/>
              </a:xfrm>
              <a:prstGeom prst="rect">
                <a:avLst/>
              </a:prstGeom>
              <a:blipFill>
                <a:blip r:embed="rId4"/>
                <a:stretch>
                  <a:fillRect t="-3333" b="-10000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DEE21E-243A-F165-AF26-5843BE0909C0}"/>
                  </a:ext>
                </a:extLst>
              </p:cNvPr>
              <p:cNvSpPr txBox="1"/>
              <p:nvPr/>
            </p:nvSpPr>
            <p:spPr>
              <a:xfrm>
                <a:off x="3283171" y="5293081"/>
                <a:ext cx="3342582" cy="622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sz="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1600" dirty="0"/>
                          <m:t>P</m:t>
                        </m:r>
                        <m:r>
                          <m:rPr>
                            <m:nor/>
                          </m:rPr>
                          <a:rPr lang="en-GB" sz="1600" dirty="0"/>
                          <m:t> </m:t>
                        </m:r>
                        <m:r>
                          <m:rPr>
                            <m:nor/>
                          </m:rPr>
                          <a:rPr lang="en-GB" sz="1100" dirty="0"/>
                          <m:t>( </m:t>
                        </m:r>
                        <m:r>
                          <m:rPr>
                            <m:nor/>
                          </m:rPr>
                          <a:rPr lang="en-GB" sz="1100" dirty="0"/>
                          <m:t>Typical</m:t>
                        </m:r>
                        <m:r>
                          <m:rPr>
                            <m:nor/>
                          </m:rPr>
                          <a:rPr lang="en-GB" sz="1100" dirty="0"/>
                          <m:t> </m:t>
                        </m:r>
                        <m:r>
                          <m:rPr>
                            <m:nor/>
                          </m:rPr>
                          <a:rPr lang="en-GB" sz="1100" dirty="0"/>
                          <m:t>energy</m:t>
                        </m:r>
                        <m:r>
                          <m:rPr>
                            <m:nor/>
                          </m:rPr>
                          <a:rPr lang="en-GB" sz="1100" dirty="0"/>
                          <m:t> </m:t>
                        </m:r>
                        <m:r>
                          <m:rPr>
                            <m:nor/>
                          </m:rPr>
                          <a:rPr lang="en-GB" sz="1100" dirty="0"/>
                          <m:t>and</m:t>
                        </m:r>
                        <m:r>
                          <m:rPr>
                            <m:nor/>
                          </m:rPr>
                          <a:rPr lang="en-GB" sz="1100" dirty="0"/>
                          <m:t> </m:t>
                        </m:r>
                        <m:r>
                          <m:rPr>
                            <m:nor/>
                          </m:rPr>
                          <a:rPr lang="en-GB" sz="1100" dirty="0"/>
                          <m:t>Typical</m:t>
                        </m:r>
                        <m:r>
                          <m:rPr>
                            <m:nor/>
                          </m:rPr>
                          <a:rPr lang="en-GB" sz="1100" dirty="0"/>
                          <m:t> </m:t>
                        </m:r>
                        <m:r>
                          <m:rPr>
                            <m:nor/>
                          </m:rPr>
                          <a:rPr lang="en-GB" sz="1100" dirty="0"/>
                          <m:t>loudness</m:t>
                        </m:r>
                        <m:r>
                          <m:rPr>
                            <m:nor/>
                          </m:rPr>
                          <a:rPr lang="en-GB" sz="1100" dirty="0"/>
                          <m:t> ∣ </m:t>
                        </m:r>
                        <m:r>
                          <m:rPr>
                            <m:nor/>
                          </m:rPr>
                          <a:rPr lang="en-GB" sz="1100" dirty="0"/>
                          <m:t>Top</m:t>
                        </m:r>
                        <m:r>
                          <m:rPr>
                            <m:nor/>
                          </m:rPr>
                          <a:rPr lang="en-GB" sz="1100" dirty="0"/>
                          <m:t> 100)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1100"/>
                          <m:t>​</m:t>
                        </m:r>
                        <m:r>
                          <m:rPr>
                            <m:nor/>
                          </m:rPr>
                          <a:rPr lang="en-GB" sz="1600" dirty="0"/>
                          <m:t>P</m:t>
                        </m:r>
                        <m:r>
                          <m:rPr>
                            <m:nor/>
                          </m:rPr>
                          <a:rPr lang="en-GB" sz="1600" dirty="0"/>
                          <m:t> </m:t>
                        </m:r>
                        <m:r>
                          <m:rPr>
                            <m:nor/>
                          </m:rPr>
                          <a:rPr lang="en-GB" sz="1100" dirty="0"/>
                          <m:t>( </m:t>
                        </m:r>
                        <m:r>
                          <m:rPr>
                            <m:nor/>
                          </m:rPr>
                          <a:rPr lang="en-GB" sz="1100" dirty="0"/>
                          <m:t>Typical</m:t>
                        </m:r>
                        <m:r>
                          <m:rPr>
                            <m:nor/>
                          </m:rPr>
                          <a:rPr lang="en-GB" sz="1100" dirty="0"/>
                          <m:t> </m:t>
                        </m:r>
                        <m:r>
                          <m:rPr>
                            <m:nor/>
                          </m:rPr>
                          <a:rPr lang="en-GB" sz="1100" dirty="0"/>
                          <m:t>energy</m:t>
                        </m:r>
                        <m:r>
                          <m:rPr>
                            <m:nor/>
                          </m:rPr>
                          <a:rPr lang="en-GB" sz="1100" dirty="0"/>
                          <m:t> </m:t>
                        </m:r>
                        <m:r>
                          <m:rPr>
                            <m:nor/>
                          </m:rPr>
                          <a:rPr lang="en-GB" sz="1100" dirty="0"/>
                          <m:t>and</m:t>
                        </m:r>
                        <m:r>
                          <m:rPr>
                            <m:nor/>
                          </m:rPr>
                          <a:rPr lang="en-GB" sz="1100" dirty="0"/>
                          <m:t> </m:t>
                        </m:r>
                        <m:r>
                          <m:rPr>
                            <m:nor/>
                          </m:rPr>
                          <a:rPr lang="en-GB" sz="1100" dirty="0"/>
                          <m:t>Typical</m:t>
                        </m:r>
                        <m:r>
                          <m:rPr>
                            <m:nor/>
                          </m:rPr>
                          <a:rPr lang="en-GB" sz="1100" dirty="0"/>
                          <m:t> </m:t>
                        </m:r>
                        <m:r>
                          <m:rPr>
                            <m:nor/>
                          </m:rPr>
                          <a:rPr lang="en-GB" sz="1100" dirty="0"/>
                          <m:t>loudness</m:t>
                        </m:r>
                        <m:r>
                          <m:rPr>
                            <m:nor/>
                          </m:rPr>
                          <a:rPr lang="en-GB" sz="1100" dirty="0"/>
                          <m:t>)</m:t>
                        </m:r>
                      </m:den>
                    </m:f>
                  </m:oMath>
                </a14:m>
                <a:r>
                  <a:rPr lang="en-EE" sz="1100" dirty="0"/>
                  <a:t> = </a:t>
                </a:r>
              </a:p>
              <a:p>
                <a:endParaRPr lang="en-EE" sz="1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DEE21E-243A-F165-AF26-5843BE090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171" y="5293081"/>
                <a:ext cx="3342582" cy="622671"/>
              </a:xfrm>
              <a:prstGeom prst="rect">
                <a:avLst/>
              </a:prstGeom>
              <a:blipFill>
                <a:blip r:embed="rId5"/>
                <a:stretch>
                  <a:fillRect t="-8000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64CA34-7B41-FBED-7B92-DEEEB96F2DC4}"/>
                  </a:ext>
                </a:extLst>
              </p:cNvPr>
              <p:cNvSpPr txBox="1"/>
              <p:nvPr/>
            </p:nvSpPr>
            <p:spPr>
              <a:xfrm>
                <a:off x="6529573" y="5258648"/>
                <a:ext cx="1119217" cy="4040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sz="105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0" i="0" dirty="0" smtClean="0"/>
                          <m:t>0.39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</a:rPr>
                          <m:t>0.128</m:t>
                        </m:r>
                      </m:den>
                    </m:f>
                  </m:oMath>
                </a14:m>
                <a:r>
                  <a:rPr lang="en-EE" sz="1050" dirty="0"/>
                  <a:t> </a:t>
                </a:r>
                <a:r>
                  <a:rPr lang="en-EE" sz="1400" dirty="0"/>
                  <a:t>= 3.05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64CA34-7B41-FBED-7B92-DEEEB96F2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573" y="5258648"/>
                <a:ext cx="1119217" cy="40402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music chart&#10;&#10;AI-generated content may be incorrect.">
            <a:extLst>
              <a:ext uri="{FF2B5EF4-FFF2-40B4-BE49-F238E27FC236}">
                <a16:creationId xmlns:a16="http://schemas.microsoft.com/office/drawing/2014/main" id="{AF00850F-4631-B739-09BF-DE51277D2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82" y="671946"/>
            <a:ext cx="4808547" cy="2584032"/>
          </a:xfrm>
          <a:prstGeom prst="rect">
            <a:avLst/>
          </a:prstGeom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CF474B33-CD77-07E5-8698-F22CDED14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4331" y="-288907"/>
            <a:ext cx="2657669" cy="26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6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9647</TotalTime>
  <Words>397</Words>
  <Application>Microsoft Macintosh PowerPoint</Application>
  <PresentationFormat>Widescreen</PresentationFormat>
  <Paragraphs>48</Paragraphs>
  <Slides>20</Slides>
  <Notes>2</Notes>
  <HiddenSlides>0</HiddenSlides>
  <MMClips>19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CoFo Brilliant</vt:lpstr>
      <vt:lpstr>Gill Sans MT</vt:lpstr>
      <vt:lpstr>Roboto</vt:lpstr>
      <vt:lpstr>Office Theme</vt:lpstr>
      <vt:lpstr>تحلیل داده های اسپاتیفای : خلاصه فصل 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64</cp:revision>
  <dcterms:created xsi:type="dcterms:W3CDTF">2024-11-14T17:21:55Z</dcterms:created>
  <dcterms:modified xsi:type="dcterms:W3CDTF">2025-03-27T08:53:05Z</dcterms:modified>
</cp:coreProperties>
</file>